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6" r:id="rId2"/>
    <p:sldId id="2147481242" r:id="rId3"/>
    <p:sldId id="2147481243" r:id="rId4"/>
    <p:sldId id="2147481244" r:id="rId5"/>
    <p:sldId id="2147481245" r:id="rId6"/>
    <p:sldId id="214748124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4D4"/>
    <a:srgbClr val="DCDCAA"/>
    <a:srgbClr val="CE9178"/>
    <a:srgbClr val="9CDCFE"/>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0"/>
    <p:restoredTop sz="94658"/>
  </p:normalViewPr>
  <p:slideViewPr>
    <p:cSldViewPr snapToGrid="0">
      <p:cViewPr varScale="1">
        <p:scale>
          <a:sx n="120" d="100"/>
          <a:sy n="120" d="100"/>
        </p:scale>
        <p:origin x="18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Note that we at the @ sign to existing events on the HTML elements and with that we indicate that we want to refer to C# code.</a:t>
            </a:r>
          </a:p>
          <a:p>
            <a:r>
              <a:rPr lang="en-NL" dirty="0"/>
              <a:t>You can include he event arguments and use them, but you don’t have to specify them if you won’t be needing them.</a:t>
            </a:r>
          </a:p>
        </p:txBody>
      </p:sp>
      <p:sp>
        <p:nvSpPr>
          <p:cNvPr id="4" name="Slide Number Placeholder 3"/>
          <p:cNvSpPr>
            <a:spLocks noGrp="1"/>
          </p:cNvSpPr>
          <p:nvPr>
            <p:ph type="sldNum" sz="quarter" idx="5"/>
          </p:nvPr>
        </p:nvSpPr>
        <p:spPr/>
        <p:txBody>
          <a:bodyPr/>
          <a:lstStyle/>
          <a:p>
            <a:fld id="{C488A32A-B4BC-422D-BB75-88390DF2CFEC}" type="slidenum">
              <a:rPr lang="en-US" smtClean="0"/>
              <a:t>2</a:t>
            </a:fld>
            <a:endParaRPr lang="en-US"/>
          </a:p>
        </p:txBody>
      </p:sp>
    </p:spTree>
    <p:extLst>
      <p:ext uri="{BB962C8B-B14F-4D97-AF65-F5344CB8AC3E}">
        <p14:creationId xmlns:p14="http://schemas.microsoft.com/office/powerpoint/2010/main" val="3043233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To provide us with the user-interface to add the new monkey we will be using the Fluent UI Blazor Components. This is a library, created and maintained by the community for Blazor. Initially for Blazor on the web, but that doesn’t matter! You can just use any Blazor components also with Blazor Hybrid.</a:t>
            </a:r>
          </a:p>
        </p:txBody>
      </p:sp>
      <p:sp>
        <p:nvSpPr>
          <p:cNvPr id="4" name="Slide Number Placeholder 3"/>
          <p:cNvSpPr>
            <a:spLocks noGrp="1"/>
          </p:cNvSpPr>
          <p:nvPr>
            <p:ph type="sldNum" sz="quarter" idx="5"/>
          </p:nvPr>
        </p:nvSpPr>
        <p:spPr/>
        <p:txBody>
          <a:bodyPr/>
          <a:lstStyle/>
          <a:p>
            <a:fld id="{C488A32A-B4BC-422D-BB75-88390DF2CFEC}" type="slidenum">
              <a:rPr lang="en-US" smtClean="0"/>
              <a:t>3</a:t>
            </a:fld>
            <a:endParaRPr lang="en-US"/>
          </a:p>
        </p:txBody>
      </p:sp>
    </p:spTree>
    <p:extLst>
      <p:ext uri="{BB962C8B-B14F-4D97-AF65-F5344CB8AC3E}">
        <p14:creationId xmlns:p14="http://schemas.microsoft.com/office/powerpoint/2010/main" val="224408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662A3-1A5D-5D6E-88DC-4697E7B94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81D8B-91AD-536C-41AF-DC89FF710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2237F0-AB65-F626-4F8F-BE9E3A911F19}"/>
              </a:ext>
            </a:extLst>
          </p:cNvPr>
          <p:cNvSpPr>
            <a:spLocks noGrp="1"/>
          </p:cNvSpPr>
          <p:nvPr>
            <p:ph type="body" idx="1"/>
          </p:nvPr>
        </p:nvSpPr>
        <p:spPr/>
        <p:txBody>
          <a:bodyPr/>
          <a:lstStyle/>
          <a:p>
            <a:r>
              <a:rPr lang="en-NL" dirty="0"/>
              <a:t>Data binding is a big topic and we won’t go too deep into it. Just know that if you use the @bind directive you can enable data binding and values will update automatically when you change them in the UI or update values for C# objects that you are binding to.</a:t>
            </a:r>
          </a:p>
          <a:p>
            <a:endParaRPr lang="en-NL" dirty="0"/>
          </a:p>
          <a:p>
            <a:r>
              <a:rPr lang="en-NL" dirty="0"/>
              <a:t>In its simplest form you can use the @ sign to refer to a C# variable from your markup. </a:t>
            </a:r>
            <a:br>
              <a:rPr lang="en-NL" dirty="0"/>
            </a:br>
            <a:br>
              <a:rPr lang="en-NL" dirty="0"/>
            </a:br>
            <a:r>
              <a:rPr lang="en-NL" dirty="0"/>
              <a:t>When implementing the dialog we’ll see a bit more advanced sample.</a:t>
            </a:r>
          </a:p>
        </p:txBody>
      </p:sp>
      <p:sp>
        <p:nvSpPr>
          <p:cNvPr id="4" name="Slide Number Placeholder 3">
            <a:extLst>
              <a:ext uri="{FF2B5EF4-FFF2-40B4-BE49-F238E27FC236}">
                <a16:creationId xmlns:a16="http://schemas.microsoft.com/office/drawing/2014/main" id="{57F7CD08-336B-E150-C38B-3D47FEDF5404}"/>
              </a:ext>
            </a:extLst>
          </p:cNvPr>
          <p:cNvSpPr>
            <a:spLocks noGrp="1"/>
          </p:cNvSpPr>
          <p:nvPr>
            <p:ph type="sldNum" sz="quarter" idx="5"/>
          </p:nvPr>
        </p:nvSpPr>
        <p:spPr/>
        <p:txBody>
          <a:bodyPr/>
          <a:lstStyle/>
          <a:p>
            <a:fld id="{C488A32A-B4BC-422D-BB75-88390DF2CFEC}" type="slidenum">
              <a:rPr lang="en-US" smtClean="0"/>
              <a:t>4</a:t>
            </a:fld>
            <a:endParaRPr lang="en-US"/>
          </a:p>
        </p:txBody>
      </p:sp>
    </p:spTree>
    <p:extLst>
      <p:ext uri="{BB962C8B-B14F-4D97-AF65-F5344CB8AC3E}">
        <p14:creationId xmlns:p14="http://schemas.microsoft.com/office/powerpoint/2010/main" val="390932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99EA5-C49F-38FC-0EF4-5C5A971A9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E44C6-E096-F713-B65E-45A99E122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13A32-D297-3EC1-6E1A-0931A9EBFF1F}"/>
              </a:ext>
            </a:extLst>
          </p:cNvPr>
          <p:cNvSpPr>
            <a:spLocks noGrp="1"/>
          </p:cNvSpPr>
          <p:nvPr>
            <p:ph type="body" idx="1"/>
          </p:nvPr>
        </p:nvSpPr>
        <p:spPr/>
        <p:txBody>
          <a:bodyPr/>
          <a:lstStyle/>
          <a:p>
            <a:r>
              <a:rPr lang="en-NL" dirty="0"/>
              <a:t>With the Component parameters you can set the value of an object in your component from the outside.</a:t>
            </a:r>
          </a:p>
          <a:p>
            <a:endParaRPr lang="en-NL" dirty="0"/>
          </a:p>
          <a:p>
            <a:r>
              <a:rPr lang="en-NL" dirty="0"/>
              <a:t>Notice how the property is now public and we added the Parameter attribute to it. This doesn’t just work for simple types like strings, but you can also pass complex object references in here!</a:t>
            </a:r>
          </a:p>
          <a:p>
            <a:endParaRPr lang="en-NL" dirty="0"/>
          </a:p>
          <a:p>
            <a:r>
              <a:rPr lang="en-NL" dirty="0"/>
              <a:t>Also, the filename of a component becomes the tag name, simple as that!</a:t>
            </a:r>
          </a:p>
        </p:txBody>
      </p:sp>
      <p:sp>
        <p:nvSpPr>
          <p:cNvPr id="4" name="Slide Number Placeholder 3">
            <a:extLst>
              <a:ext uri="{FF2B5EF4-FFF2-40B4-BE49-F238E27FC236}">
                <a16:creationId xmlns:a16="http://schemas.microsoft.com/office/drawing/2014/main" id="{320FC219-100D-0055-084B-EAED17827B5E}"/>
              </a:ext>
            </a:extLst>
          </p:cNvPr>
          <p:cNvSpPr>
            <a:spLocks noGrp="1"/>
          </p:cNvSpPr>
          <p:nvPr>
            <p:ph type="sldNum" sz="quarter" idx="5"/>
          </p:nvPr>
        </p:nvSpPr>
        <p:spPr/>
        <p:txBody>
          <a:bodyPr/>
          <a:lstStyle/>
          <a:p>
            <a:fld id="{C488A32A-B4BC-422D-BB75-88390DF2CFEC}" type="slidenum">
              <a:rPr lang="en-US" smtClean="0"/>
              <a:t>5</a:t>
            </a:fld>
            <a:endParaRPr lang="en-US"/>
          </a:p>
        </p:txBody>
      </p:sp>
    </p:spTree>
    <p:extLst>
      <p:ext uri="{BB962C8B-B14F-4D97-AF65-F5344CB8AC3E}">
        <p14:creationId xmlns:p14="http://schemas.microsoft.com/office/powerpoint/2010/main" val="3294632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397470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fluentui-blazor.n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2 – </a:t>
            </a:r>
            <a:r>
              <a:rPr lang="en-US"/>
              <a:t>Add Monkey Dialog</a:t>
            </a:r>
            <a:endParaRPr lang="en-US" dirty="0"/>
          </a:p>
        </p:txBody>
      </p:sp>
    </p:spTree>
    <p:extLst>
      <p:ext uri="{BB962C8B-B14F-4D97-AF65-F5344CB8AC3E}">
        <p14:creationId xmlns:p14="http://schemas.microsoft.com/office/powerpoint/2010/main" val="291993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B6E7-A6A7-2226-6895-7CB4B7EBA788}"/>
              </a:ext>
            </a:extLst>
          </p:cNvPr>
          <p:cNvSpPr>
            <a:spLocks noGrp="1"/>
          </p:cNvSpPr>
          <p:nvPr>
            <p:ph type="title"/>
          </p:nvPr>
        </p:nvSpPr>
        <p:spPr/>
        <p:txBody>
          <a:bodyPr/>
          <a:lstStyle/>
          <a:p>
            <a:r>
              <a:rPr lang="en-GB" dirty="0"/>
              <a:t>Event Handling</a:t>
            </a:r>
            <a:endParaRPr lang="en-NL" dirty="0"/>
          </a:p>
        </p:txBody>
      </p:sp>
      <p:pic>
        <p:nvPicPr>
          <p:cNvPr id="4" name="Picture 3">
            <a:extLst>
              <a:ext uri="{FF2B5EF4-FFF2-40B4-BE49-F238E27FC236}">
                <a16:creationId xmlns:a16="http://schemas.microsoft.com/office/drawing/2014/main" id="{3B61881E-3925-60B8-CF9F-8CA9D601529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5" name="TextBox 4">
            <a:extLst>
              <a:ext uri="{FF2B5EF4-FFF2-40B4-BE49-F238E27FC236}">
                <a16:creationId xmlns:a16="http://schemas.microsoft.com/office/drawing/2014/main" id="{E910F2E3-18CC-DFBB-367C-93C8A7C59714}"/>
              </a:ext>
            </a:extLst>
          </p:cNvPr>
          <p:cNvSpPr txBox="1"/>
          <p:nvPr/>
        </p:nvSpPr>
        <p:spPr>
          <a:xfrm>
            <a:off x="1363337" y="2407226"/>
            <a:ext cx="8580757" cy="3170099"/>
          </a:xfrm>
          <a:prstGeom prst="rect">
            <a:avLst/>
          </a:prstGeom>
          <a:noFill/>
        </p:spPr>
        <p:txBody>
          <a:bodyPr wrap="square">
            <a:spAutoFit/>
          </a:bodyPr>
          <a:lstStyle/>
          <a:p>
            <a:r>
              <a:rPr lang="en-GB" dirty="0">
                <a:solidFill>
                  <a:srgbClr val="569CD6"/>
                </a:solidFill>
                <a:effectLst/>
                <a:latin typeface="Consolas" panose="020B0609020204030204" pitchFamily="49" charset="0"/>
                <a:cs typeface="Consolas" panose="020B0609020204030204" pitchFamily="49" charset="0"/>
              </a:rPr>
              <a:t>&lt;</a:t>
            </a:r>
            <a:r>
              <a:rPr lang="en-GB" dirty="0">
                <a:solidFill>
                  <a:srgbClr val="9CDCFE"/>
                </a:solidFill>
                <a:effectLst/>
                <a:latin typeface="Consolas" panose="020B0609020204030204" pitchFamily="49" charset="0"/>
                <a:cs typeface="Consolas" panose="020B0609020204030204" pitchFamily="49" charset="0"/>
              </a:rPr>
              <a:t>button</a:t>
            </a:r>
            <a:r>
              <a:rPr lang="en-GB" dirty="0">
                <a:latin typeface="Consolas" panose="020B0609020204030204" pitchFamily="49" charset="0"/>
                <a:cs typeface="Consolas" panose="020B0609020204030204" pitchFamily="49" charset="0"/>
              </a:rPr>
              <a:t> </a:t>
            </a:r>
            <a:r>
              <a:rPr lang="en-GB" dirty="0">
                <a:solidFill>
                  <a:srgbClr val="DCDCAA"/>
                </a:solidFill>
                <a:effectLst/>
                <a:latin typeface="Consolas" panose="020B0609020204030204" pitchFamily="49" charset="0"/>
                <a:cs typeface="Consolas" panose="020B0609020204030204" pitchFamily="49" charset="0"/>
              </a:rPr>
              <a:t>@onclick</a:t>
            </a:r>
            <a:r>
              <a:rPr lang="en-GB" dirty="0">
                <a:solidFill>
                  <a:srgbClr val="D4D4D4"/>
                </a:solidFill>
                <a:latin typeface="Consolas" panose="020B0609020204030204" pitchFamily="49" charset="0"/>
                <a:cs typeface="Consolas" panose="020B0609020204030204" pitchFamily="49" charset="0"/>
              </a:rPr>
              <a:t>=</a:t>
            </a:r>
            <a:r>
              <a:rPr lang="en-GB" dirty="0">
                <a:solidFill>
                  <a:srgbClr val="CE9178"/>
                </a:solidFill>
                <a:latin typeface="Consolas" panose="020B0609020204030204" pitchFamily="49" charset="0"/>
                <a:cs typeface="Consolas" panose="020B0609020204030204" pitchFamily="49" charset="0"/>
              </a:rPr>
              <a:t>"</a:t>
            </a:r>
            <a:r>
              <a:rPr lang="en-GB" dirty="0" err="1">
                <a:solidFill>
                  <a:srgbClr val="CE9178"/>
                </a:solidFill>
                <a:effectLst/>
                <a:latin typeface="Consolas" panose="020B0609020204030204" pitchFamily="49" charset="0"/>
                <a:cs typeface="Consolas" panose="020B0609020204030204" pitchFamily="49" charset="0"/>
              </a:rPr>
              <a:t>AddMonkey</a:t>
            </a:r>
            <a:r>
              <a:rPr lang="en-GB" dirty="0">
                <a:solidFill>
                  <a:srgbClr val="CE9178"/>
                </a:solidFill>
                <a:latin typeface="Consolas" panose="020B0609020204030204" pitchFamily="49" charset="0"/>
                <a:cs typeface="Consolas" panose="020B0609020204030204" pitchFamily="49" charset="0"/>
              </a:rPr>
              <a:t>"</a:t>
            </a:r>
            <a:r>
              <a:rPr lang="en-GB" dirty="0">
                <a:solidFill>
                  <a:srgbClr val="569CD6"/>
                </a:solidFill>
                <a:effectLst/>
                <a:latin typeface="Consolas" panose="020B0609020204030204" pitchFamily="49" charset="0"/>
                <a:cs typeface="Consolas" panose="020B0609020204030204" pitchFamily="49" charset="0"/>
              </a:rPr>
              <a:t>&gt;</a:t>
            </a:r>
            <a:r>
              <a:rPr lang="en-GB" dirty="0">
                <a:solidFill>
                  <a:srgbClr val="D4D4D4"/>
                </a:solidFill>
                <a:latin typeface="Consolas" panose="020B0609020204030204" pitchFamily="49" charset="0"/>
                <a:cs typeface="Consolas" panose="020B0609020204030204" pitchFamily="49" charset="0"/>
              </a:rPr>
              <a:t>Add New Monkey</a:t>
            </a:r>
            <a:r>
              <a:rPr lang="en-GB" dirty="0">
                <a:solidFill>
                  <a:srgbClr val="569CD6"/>
                </a:solidFill>
                <a:effectLst/>
                <a:latin typeface="Consolas" panose="020B0609020204030204" pitchFamily="49" charset="0"/>
                <a:cs typeface="Consolas" panose="020B0609020204030204" pitchFamily="49" charset="0"/>
              </a:rPr>
              <a:t>&lt;</a:t>
            </a:r>
            <a:r>
              <a:rPr lang="en-GB" dirty="0">
                <a:solidFill>
                  <a:srgbClr val="9CDCFE"/>
                </a:solidFill>
                <a:effectLst/>
                <a:latin typeface="Consolas" panose="020B0609020204030204" pitchFamily="49" charset="0"/>
                <a:cs typeface="Consolas" panose="020B0609020204030204" pitchFamily="49" charset="0"/>
              </a:rPr>
              <a:t>/button</a:t>
            </a:r>
            <a:r>
              <a:rPr lang="en-GB" dirty="0">
                <a:solidFill>
                  <a:srgbClr val="569CD6"/>
                </a:solidFill>
                <a:effectLst/>
                <a:latin typeface="Consolas" panose="020B0609020204030204" pitchFamily="49" charset="0"/>
                <a:cs typeface="Consolas" panose="020B0609020204030204" pitchFamily="49" charset="0"/>
              </a:rPr>
              <a:t>&gt;</a:t>
            </a: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private</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4EC9B0"/>
                </a:solidFill>
                <a:effectLst/>
                <a:latin typeface="Consolas" panose="020B0609020204030204" pitchFamily="49" charset="0"/>
                <a:cs typeface="Consolas" panose="020B0609020204030204" pitchFamily="49" charset="0"/>
              </a:rPr>
              <a:t>void</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effectLst/>
                <a:latin typeface="Consolas" panose="020B0609020204030204" pitchFamily="49" charset="0"/>
                <a:cs typeface="Consolas" panose="020B0609020204030204" pitchFamily="49" charset="0"/>
              </a:rPr>
              <a:t>AddMonkey</a:t>
            </a:r>
            <a:r>
              <a:rPr lang="en-GB" dirty="0">
                <a:solidFill>
                  <a:srgbClr val="D4D4D4"/>
                </a:solidFill>
                <a:effectLst/>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t>
            </a:r>
            <a:r>
              <a:rPr lang="en-GB" dirty="0">
                <a:solidFill>
                  <a:srgbClr val="00B050"/>
                </a:solidFill>
                <a:latin typeface="Consolas" panose="020B0609020204030204" pitchFamily="49" charset="0"/>
                <a:cs typeface="Consolas" panose="020B0609020204030204" pitchFamily="49" charset="0"/>
              </a:rPr>
              <a:t>// </a:t>
            </a:r>
            <a:r>
              <a:rPr lang="en-GB" dirty="0" err="1">
                <a:solidFill>
                  <a:srgbClr val="00B050"/>
                </a:solidFill>
                <a:latin typeface="Consolas" panose="020B0609020204030204" pitchFamily="49" charset="0"/>
                <a:cs typeface="Consolas" panose="020B0609020204030204" pitchFamily="49" charset="0"/>
              </a:rPr>
              <a:t>EventArgs</a:t>
            </a:r>
            <a:r>
              <a:rPr lang="en-GB" dirty="0">
                <a:solidFill>
                  <a:srgbClr val="00B050"/>
                </a:solidFill>
                <a:latin typeface="Consolas" panose="020B0609020204030204" pitchFamily="49" charset="0"/>
                <a:cs typeface="Consolas" panose="020B0609020204030204" pitchFamily="49" charset="0"/>
              </a:rPr>
              <a:t> are optional</a:t>
            </a:r>
            <a:endParaRPr lang="en-GB" dirty="0">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p>
          <a:p>
            <a:r>
              <a:rPr lang="en-GB" dirty="0">
                <a:latin typeface="Consolas" panose="020B0609020204030204" pitchFamily="49" charset="0"/>
                <a:cs typeface="Consolas" panose="020B0609020204030204" pitchFamily="49" charset="0"/>
              </a:rPr>
              <a:t>        </a:t>
            </a:r>
            <a:r>
              <a:rPr lang="en-GB" dirty="0">
                <a:solidFill>
                  <a:srgbClr val="00B050"/>
                </a:solidFill>
                <a:effectLst/>
                <a:latin typeface="Consolas" panose="020B0609020204030204" pitchFamily="49" charset="0"/>
                <a:cs typeface="Consolas" panose="020B0609020204030204" pitchFamily="49" charset="0"/>
              </a:rPr>
              <a:t>// MAUI Debug console</a:t>
            </a:r>
            <a:r>
              <a:rPr lang="en-GB" dirty="0">
                <a:solidFill>
                  <a:srgbClr val="00B050"/>
                </a:solidFill>
                <a:latin typeface="Consolas" panose="020B0609020204030204" pitchFamily="49" charset="0"/>
                <a:cs typeface="Consolas" panose="020B0609020204030204" pitchFamily="49" charset="0"/>
              </a:rPr>
              <a:t> </a:t>
            </a:r>
          </a:p>
          <a:p>
            <a:r>
              <a:rPr lang="en-GB" dirty="0">
                <a:latin typeface="Consolas" panose="020B0609020204030204" pitchFamily="49" charset="0"/>
                <a:cs typeface="Consolas" panose="020B0609020204030204" pitchFamily="49" charset="0"/>
              </a:rPr>
              <a:t>        </a:t>
            </a:r>
            <a:r>
              <a:rPr lang="en-GB" dirty="0" err="1">
                <a:solidFill>
                  <a:srgbClr val="9CDCFE"/>
                </a:solidFill>
                <a:latin typeface="Consolas" panose="020B0609020204030204" pitchFamily="49" charset="0"/>
                <a:cs typeface="Consolas" panose="020B0609020204030204" pitchFamily="49" charset="0"/>
              </a:rPr>
              <a:t>Debug</a:t>
            </a:r>
            <a:r>
              <a:rPr lang="en-GB" dirty="0" err="1">
                <a:solidFill>
                  <a:srgbClr val="D4D4D4"/>
                </a:solidFill>
                <a:effectLst/>
                <a:latin typeface="Consolas" panose="020B0609020204030204" pitchFamily="49" charset="0"/>
                <a:cs typeface="Consolas" panose="020B0609020204030204" pitchFamily="49" charset="0"/>
              </a:rPr>
              <a:t>.</a:t>
            </a:r>
            <a:r>
              <a:rPr lang="en-GB" dirty="0" err="1">
                <a:solidFill>
                  <a:srgbClr val="DCDCAA"/>
                </a:solidFill>
                <a:effectLst/>
                <a:latin typeface="Consolas" panose="020B0609020204030204" pitchFamily="49" charset="0"/>
                <a:cs typeface="Consolas" panose="020B0609020204030204" pitchFamily="49" charset="0"/>
              </a:rPr>
              <a:t>WriteLine</a:t>
            </a:r>
            <a:r>
              <a:rPr lang="en-GB" dirty="0">
                <a:solidFill>
                  <a:srgbClr val="D4D4D4"/>
                </a:solidFill>
                <a:effectLst/>
                <a:latin typeface="Consolas" panose="020B0609020204030204" pitchFamily="49" charset="0"/>
                <a:cs typeface="Consolas" panose="020B0609020204030204" pitchFamily="49" charset="0"/>
              </a:rPr>
              <a:t>(</a:t>
            </a:r>
            <a:r>
              <a:rPr lang="en-GB" dirty="0">
                <a:solidFill>
                  <a:srgbClr val="CE9178"/>
                </a:solidFill>
                <a:effectLst/>
                <a:latin typeface="Consolas" panose="020B0609020204030204" pitchFamily="49" charset="0"/>
                <a:cs typeface="Consolas" panose="020B0609020204030204" pitchFamily="49" charset="0"/>
              </a:rPr>
              <a:t>"Add Monkey"</a:t>
            </a:r>
            <a:r>
              <a:rPr lang="en-GB" dirty="0">
                <a:solidFill>
                  <a:srgbClr val="D4D4D4"/>
                </a:solidFill>
                <a:effectLst/>
                <a:latin typeface="Consolas" panose="020B0609020204030204" pitchFamily="49" charset="0"/>
                <a:cs typeface="Consolas" panose="020B0609020204030204" pitchFamily="49" charset="0"/>
              </a:rPr>
              <a:t>);</a:t>
            </a:r>
          </a:p>
          <a:p>
            <a:r>
              <a:rPr lang="en-GB" dirty="0">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endParaRPr lang="en-GB" dirty="0">
              <a:solidFill>
                <a:srgbClr val="D4D4D4"/>
              </a:solidFill>
              <a:latin typeface="Consolas" panose="020B0609020204030204" pitchFamily="49" charset="0"/>
              <a:cs typeface="Consolas" panose="020B0609020204030204" pitchFamily="49" charset="0"/>
            </a:endParaRPr>
          </a:p>
          <a:p>
            <a:r>
              <a:rPr lang="en-GB" dirty="0">
                <a:solidFill>
                  <a:srgbClr val="D4D4D4"/>
                </a:solidFill>
                <a:effectLst/>
                <a:latin typeface="Consolas" panose="020B0609020204030204" pitchFamily="49" charset="0"/>
                <a:cs typeface="Consolas" panose="020B0609020204030204" pitchFamily="49" charset="0"/>
              </a:rPr>
              <a:t>}</a:t>
            </a:r>
            <a:endParaRPr lang="en-US" dirty="0">
              <a:solidFill>
                <a:srgbClr val="D4D4D4"/>
              </a:solidFill>
              <a:effectLst/>
              <a:latin typeface="Consolas" panose="020B0609020204030204" pitchFamily="49" charset="0"/>
              <a:cs typeface="Consolas" panose="020B0609020204030204" pitchFamily="49" charset="0"/>
            </a:endParaRPr>
          </a:p>
        </p:txBody>
      </p:sp>
      <p:sp>
        <p:nvSpPr>
          <p:cNvPr id="11" name="Left-right Arrow 10">
            <a:extLst>
              <a:ext uri="{FF2B5EF4-FFF2-40B4-BE49-F238E27FC236}">
                <a16:creationId xmlns:a16="http://schemas.microsoft.com/office/drawing/2014/main" id="{A9761659-D46E-4D43-D28C-BEE4810A4E63}"/>
              </a:ext>
            </a:extLst>
          </p:cNvPr>
          <p:cNvSpPr/>
          <p:nvPr/>
        </p:nvSpPr>
        <p:spPr>
          <a:xfrm rot="5400000">
            <a:off x="3742658" y="3051548"/>
            <a:ext cx="918415" cy="506350"/>
          </a:xfrm>
          <a:prstGeom prst="leftRightArrow">
            <a:avLst/>
          </a:prstGeom>
          <a:solidFill>
            <a:srgbClr val="FF0000"/>
          </a:solidFill>
          <a:ln w="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144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6D1AC-4A0D-43FD-3ECC-642CB7ED0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C607E-E799-16CC-EB1A-47ADACC991F0}"/>
              </a:ext>
            </a:extLst>
          </p:cNvPr>
          <p:cNvSpPr>
            <a:spLocks noGrp="1"/>
          </p:cNvSpPr>
          <p:nvPr>
            <p:ph type="title"/>
          </p:nvPr>
        </p:nvSpPr>
        <p:spPr/>
        <p:txBody>
          <a:bodyPr/>
          <a:lstStyle/>
          <a:p>
            <a:r>
              <a:rPr lang="en-GB" dirty="0"/>
              <a:t>Fluent UI </a:t>
            </a:r>
            <a:r>
              <a:rPr lang="en-GB" dirty="0" err="1"/>
              <a:t>Blazor</a:t>
            </a:r>
            <a:r>
              <a:rPr lang="en-GB" dirty="0"/>
              <a:t> Components</a:t>
            </a:r>
            <a:endParaRPr lang="en-NL" dirty="0"/>
          </a:p>
        </p:txBody>
      </p:sp>
      <p:sp>
        <p:nvSpPr>
          <p:cNvPr id="3" name="Content Placeholder 2">
            <a:extLst>
              <a:ext uri="{FF2B5EF4-FFF2-40B4-BE49-F238E27FC236}">
                <a16:creationId xmlns:a16="http://schemas.microsoft.com/office/drawing/2014/main" id="{BC53A426-DA9F-8EB5-704C-672C7C4A2B12}"/>
              </a:ext>
            </a:extLst>
          </p:cNvPr>
          <p:cNvSpPr>
            <a:spLocks noGrp="1"/>
          </p:cNvSpPr>
          <p:nvPr>
            <p:ph idx="1"/>
          </p:nvPr>
        </p:nvSpPr>
        <p:spPr>
          <a:xfrm>
            <a:off x="838200" y="1825625"/>
            <a:ext cx="6987363" cy="4351338"/>
          </a:xfrm>
        </p:spPr>
        <p:txBody>
          <a:bodyPr/>
          <a:lstStyle/>
          <a:p>
            <a:r>
              <a:rPr lang="en-NL" dirty="0"/>
              <a:t>Community library with amazing components for Blazor</a:t>
            </a:r>
          </a:p>
          <a:p>
            <a:pPr lvl="1"/>
            <a:r>
              <a:rPr lang="en-NL" dirty="0"/>
              <a:t>We’re going to use the dialog</a:t>
            </a:r>
            <a:br>
              <a:rPr lang="en-NL" dirty="0"/>
            </a:br>
            <a:endParaRPr lang="en-NL" dirty="0"/>
          </a:p>
          <a:p>
            <a:r>
              <a:rPr lang="en-NL" dirty="0"/>
              <a:t>Implements Microsoft’s Fluent Design System</a:t>
            </a:r>
          </a:p>
          <a:p>
            <a:endParaRPr lang="en-NL" dirty="0"/>
          </a:p>
          <a:p>
            <a:r>
              <a:rPr lang="en-GB" dirty="0">
                <a:hlinkClick r:id="rId3"/>
              </a:rPr>
              <a:t>https://fluentui-blazor.net/</a:t>
            </a:r>
            <a:r>
              <a:rPr lang="en-NL" dirty="0"/>
              <a:t> </a:t>
            </a:r>
          </a:p>
          <a:p>
            <a:endParaRPr lang="en-NL" dirty="0"/>
          </a:p>
        </p:txBody>
      </p:sp>
      <p:pic>
        <p:nvPicPr>
          <p:cNvPr id="7" name="Picture 6" descr="A screenshot of the MonkeyFinderHybrid project running on Android showing the Add New Monkey dialog">
            <a:extLst>
              <a:ext uri="{FF2B5EF4-FFF2-40B4-BE49-F238E27FC236}">
                <a16:creationId xmlns:a16="http://schemas.microsoft.com/office/drawing/2014/main" id="{46E7610F-0F00-1543-6300-BF142ACF97F1}"/>
              </a:ext>
            </a:extLst>
          </p:cNvPr>
          <p:cNvPicPr>
            <a:picLocks noChangeAspect="1"/>
          </p:cNvPicPr>
          <p:nvPr/>
        </p:nvPicPr>
        <p:blipFill>
          <a:blip r:embed="rId4">
            <a:extLst>
              <a:ext uri="{28A0092B-C50C-407E-A947-70E740481C1C}">
                <a14:useLocalDpi xmlns:a14="http://schemas.microsoft.com/office/drawing/2010/main" val="0"/>
              </a:ext>
            </a:extLst>
          </a:blip>
          <a:srcRect b="20649"/>
          <a:stretch/>
        </p:blipFill>
        <p:spPr>
          <a:xfrm>
            <a:off x="8399862" y="1414248"/>
            <a:ext cx="2953938" cy="5078627"/>
          </a:xfrm>
          <a:prstGeom prst="rect">
            <a:avLst/>
          </a:prstGeom>
        </p:spPr>
      </p:pic>
    </p:spTree>
    <p:extLst>
      <p:ext uri="{BB962C8B-B14F-4D97-AF65-F5344CB8AC3E}">
        <p14:creationId xmlns:p14="http://schemas.microsoft.com/office/powerpoint/2010/main" val="322919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8F9A4-2E16-0B8A-4C69-4985F196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BEEDB-70B1-0F9D-74A0-3FEECA491C18}"/>
              </a:ext>
            </a:extLst>
          </p:cNvPr>
          <p:cNvSpPr>
            <a:spLocks noGrp="1"/>
          </p:cNvSpPr>
          <p:nvPr>
            <p:ph type="title"/>
          </p:nvPr>
        </p:nvSpPr>
        <p:spPr/>
        <p:txBody>
          <a:bodyPr/>
          <a:lstStyle/>
          <a:p>
            <a:r>
              <a:rPr lang="en-GB" dirty="0"/>
              <a:t>Data Binding</a:t>
            </a:r>
            <a:endParaRPr lang="en-NL" dirty="0"/>
          </a:p>
        </p:txBody>
      </p:sp>
      <p:pic>
        <p:nvPicPr>
          <p:cNvPr id="4" name="Picture 3">
            <a:extLst>
              <a:ext uri="{FF2B5EF4-FFF2-40B4-BE49-F238E27FC236}">
                <a16:creationId xmlns:a16="http://schemas.microsoft.com/office/drawing/2014/main" id="{0C298B86-909F-9185-F12B-DDEDEFA053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5" name="TextBox 4">
            <a:extLst>
              <a:ext uri="{FF2B5EF4-FFF2-40B4-BE49-F238E27FC236}">
                <a16:creationId xmlns:a16="http://schemas.microsoft.com/office/drawing/2014/main" id="{98611DB7-B644-98F4-2595-125F754A147F}"/>
              </a:ext>
            </a:extLst>
          </p:cNvPr>
          <p:cNvSpPr txBox="1"/>
          <p:nvPr/>
        </p:nvSpPr>
        <p:spPr>
          <a:xfrm>
            <a:off x="1363337" y="2407226"/>
            <a:ext cx="8580757" cy="2062103"/>
          </a:xfrm>
          <a:prstGeom prst="rect">
            <a:avLst/>
          </a:prstGeom>
          <a:noFill/>
        </p:spPr>
        <p:txBody>
          <a:bodyPr wrap="square">
            <a:spAutoFit/>
          </a:bodyPr>
          <a:lstStyle/>
          <a:p>
            <a:r>
              <a:rPr lang="en-GB" dirty="0">
                <a:solidFill>
                  <a:srgbClr val="569CD6"/>
                </a:solidFill>
                <a:effectLst/>
                <a:latin typeface="Consolas" panose="020B0609020204030204" pitchFamily="49" charset="0"/>
                <a:cs typeface="Consolas" panose="020B0609020204030204" pitchFamily="49" charset="0"/>
              </a:rPr>
              <a:t>       &lt;</a:t>
            </a:r>
            <a:r>
              <a:rPr lang="en-GB" dirty="0">
                <a:solidFill>
                  <a:srgbClr val="9CDCFE"/>
                </a:solidFill>
                <a:effectLst/>
                <a:latin typeface="Consolas" panose="020B0609020204030204" pitchFamily="49" charset="0"/>
                <a:cs typeface="Consolas" panose="020B0609020204030204" pitchFamily="49" charset="0"/>
              </a:rPr>
              <a:t>p</a:t>
            </a:r>
            <a:r>
              <a:rPr lang="en-GB" dirty="0">
                <a:solidFill>
                  <a:srgbClr val="569CD6"/>
                </a:solidFill>
                <a:effectLst/>
                <a:latin typeface="Consolas" panose="020B0609020204030204" pitchFamily="49" charset="0"/>
                <a:cs typeface="Consolas" panose="020B0609020204030204" pitchFamily="49" charset="0"/>
              </a:rPr>
              <a:t>&gt;</a:t>
            </a:r>
            <a:r>
              <a:rPr lang="en-GB" dirty="0">
                <a:solidFill>
                  <a:srgbClr val="D4D4D4"/>
                </a:solidFill>
                <a:latin typeface="Consolas" panose="020B0609020204030204" pitchFamily="49" charset="0"/>
                <a:cs typeface="Consolas" panose="020B0609020204030204" pitchFamily="49" charset="0"/>
              </a:rPr>
              <a:t>Hi, I am </a:t>
            </a:r>
            <a:r>
              <a:rPr lang="en-GB" dirty="0">
                <a:solidFill>
                  <a:srgbClr val="DCDCAA"/>
                </a:solidFill>
                <a:latin typeface="Consolas" panose="020B0609020204030204" pitchFamily="49" charset="0"/>
                <a:cs typeface="Consolas" panose="020B0609020204030204" pitchFamily="49" charset="0"/>
              </a:rPr>
              <a:t>@</a:t>
            </a:r>
            <a:r>
              <a:rPr lang="en-GB" dirty="0" err="1">
                <a:solidFill>
                  <a:srgbClr val="DCDCAA"/>
                </a:solidFill>
                <a:latin typeface="Consolas" panose="020B0609020204030204" pitchFamily="49" charset="0"/>
                <a:cs typeface="Consolas" panose="020B0609020204030204" pitchFamily="49" charset="0"/>
              </a:rPr>
              <a:t>monkeyName</a:t>
            </a:r>
            <a:r>
              <a:rPr lang="en-GB" dirty="0">
                <a:solidFill>
                  <a:srgbClr val="569CD6"/>
                </a:solidFill>
                <a:effectLst/>
                <a:latin typeface="Consolas" panose="020B0609020204030204" pitchFamily="49" charset="0"/>
                <a:cs typeface="Consolas" panose="020B0609020204030204" pitchFamily="49" charset="0"/>
              </a:rPr>
              <a:t>&lt;</a:t>
            </a:r>
            <a:r>
              <a:rPr lang="en-GB" dirty="0">
                <a:solidFill>
                  <a:srgbClr val="9CDCFE"/>
                </a:solidFill>
                <a:effectLst/>
                <a:latin typeface="Consolas" panose="020B0609020204030204" pitchFamily="49" charset="0"/>
                <a:cs typeface="Consolas" panose="020B0609020204030204" pitchFamily="49" charset="0"/>
              </a:rPr>
              <a:t>/p</a:t>
            </a:r>
            <a:r>
              <a:rPr lang="en-GB" dirty="0">
                <a:solidFill>
                  <a:srgbClr val="569CD6"/>
                </a:solidFill>
                <a:effectLst/>
                <a:latin typeface="Consolas" panose="020B0609020204030204" pitchFamily="49" charset="0"/>
                <a:cs typeface="Consolas" panose="020B0609020204030204" pitchFamily="49" charset="0"/>
              </a:rPr>
              <a:t>&gt;</a:t>
            </a: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private</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4EC9B0"/>
                </a:solidFill>
                <a:effectLst/>
                <a:latin typeface="Consolas" panose="020B0609020204030204" pitchFamily="49" charset="0"/>
                <a:cs typeface="Consolas" panose="020B0609020204030204" pitchFamily="49" charset="0"/>
              </a:rPr>
              <a:t>string</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latin typeface="Consolas" panose="020B0609020204030204" pitchFamily="49" charset="0"/>
                <a:cs typeface="Consolas" panose="020B0609020204030204" pitchFamily="49" charset="0"/>
              </a:rPr>
              <a:t>monkeyName</a:t>
            </a:r>
            <a:r>
              <a:rPr lang="en-GB" dirty="0">
                <a:solidFill>
                  <a:srgbClr val="DCDCAA"/>
                </a:solidFill>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get</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set</a:t>
            </a:r>
            <a:r>
              <a:rPr lang="en-GB" dirty="0">
                <a:solidFill>
                  <a:srgbClr val="D4D4D4"/>
                </a:solidFill>
                <a:effectLst/>
                <a:latin typeface="Consolas" panose="020B0609020204030204" pitchFamily="49" charset="0"/>
                <a:cs typeface="Consolas" panose="020B0609020204030204" pitchFamily="49" charset="0"/>
              </a:rPr>
              <a:t>; }</a:t>
            </a:r>
          </a:p>
          <a:p>
            <a:r>
              <a:rPr lang="en-GB" dirty="0">
                <a:solidFill>
                  <a:srgbClr val="D4D4D4"/>
                </a:solidFill>
                <a:effectLst/>
                <a:latin typeface="Consolas" panose="020B0609020204030204" pitchFamily="49" charset="0"/>
                <a:cs typeface="Consolas" panose="020B0609020204030204" pitchFamily="49" charset="0"/>
              </a:rPr>
              <a:t>}</a:t>
            </a:r>
            <a:endParaRPr lang="en-US" dirty="0">
              <a:solidFill>
                <a:srgbClr val="D4D4D4"/>
              </a:solidFill>
              <a:effectLst/>
              <a:latin typeface="Consolas" panose="020B0609020204030204" pitchFamily="49" charset="0"/>
              <a:cs typeface="Consolas" panose="020B0609020204030204" pitchFamily="49" charset="0"/>
            </a:endParaRPr>
          </a:p>
        </p:txBody>
      </p:sp>
      <p:sp>
        <p:nvSpPr>
          <p:cNvPr id="11" name="Left-right Arrow 10">
            <a:extLst>
              <a:ext uri="{FF2B5EF4-FFF2-40B4-BE49-F238E27FC236}">
                <a16:creationId xmlns:a16="http://schemas.microsoft.com/office/drawing/2014/main" id="{12DFD1CD-65E4-4DD0-2ABB-6C9F9BE0D97D}"/>
              </a:ext>
            </a:extLst>
          </p:cNvPr>
          <p:cNvSpPr/>
          <p:nvPr/>
        </p:nvSpPr>
        <p:spPr>
          <a:xfrm rot="5400000">
            <a:off x="4008472" y="3040916"/>
            <a:ext cx="918415" cy="506350"/>
          </a:xfrm>
          <a:prstGeom prst="leftRightArrow">
            <a:avLst/>
          </a:prstGeom>
          <a:solidFill>
            <a:srgbClr val="FF0000"/>
          </a:solidFill>
          <a:ln w="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0044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8D5A-5C49-FFDC-8E5B-DA4C0A1BE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B6986-1F39-3179-8FD6-1BBBC0B8ACA6}"/>
              </a:ext>
            </a:extLst>
          </p:cNvPr>
          <p:cNvSpPr>
            <a:spLocks noGrp="1"/>
          </p:cNvSpPr>
          <p:nvPr>
            <p:ph type="title"/>
          </p:nvPr>
        </p:nvSpPr>
        <p:spPr/>
        <p:txBody>
          <a:bodyPr/>
          <a:lstStyle/>
          <a:p>
            <a:r>
              <a:rPr lang="en-GB" dirty="0"/>
              <a:t>Component Parameters</a:t>
            </a:r>
            <a:endParaRPr lang="en-NL" dirty="0"/>
          </a:p>
        </p:txBody>
      </p:sp>
      <p:pic>
        <p:nvPicPr>
          <p:cNvPr id="4" name="Picture 3">
            <a:extLst>
              <a:ext uri="{FF2B5EF4-FFF2-40B4-BE49-F238E27FC236}">
                <a16:creationId xmlns:a16="http://schemas.microsoft.com/office/drawing/2014/main" id="{7CDB7AE9-DA66-632E-3FCA-2390A4A6EF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5" name="TextBox 4">
            <a:extLst>
              <a:ext uri="{FF2B5EF4-FFF2-40B4-BE49-F238E27FC236}">
                <a16:creationId xmlns:a16="http://schemas.microsoft.com/office/drawing/2014/main" id="{6D32AA08-89BE-6236-5F82-85B24D9C339B}"/>
              </a:ext>
            </a:extLst>
          </p:cNvPr>
          <p:cNvSpPr txBox="1"/>
          <p:nvPr/>
        </p:nvSpPr>
        <p:spPr>
          <a:xfrm>
            <a:off x="1363337" y="2228685"/>
            <a:ext cx="8580757" cy="3785652"/>
          </a:xfrm>
          <a:prstGeom prst="rect">
            <a:avLst/>
          </a:prstGeom>
          <a:noFill/>
        </p:spPr>
        <p:txBody>
          <a:bodyPr wrap="square">
            <a:spAutoFit/>
          </a:bodyPr>
          <a:lstStyle/>
          <a:p>
            <a:r>
              <a:rPr lang="en-GB" sz="1800" dirty="0">
                <a:solidFill>
                  <a:srgbClr val="00B050"/>
                </a:solidFill>
                <a:latin typeface="Consolas" panose="020B0609020204030204" pitchFamily="49" charset="0"/>
                <a:cs typeface="Consolas" panose="020B0609020204030204" pitchFamily="49" charset="0"/>
              </a:rPr>
              <a:t>// </a:t>
            </a:r>
            <a:r>
              <a:rPr lang="en-GB" sz="1800" dirty="0" err="1">
                <a:solidFill>
                  <a:srgbClr val="00B050"/>
                </a:solidFill>
                <a:latin typeface="Consolas" panose="020B0609020204030204" pitchFamily="49" charset="0"/>
                <a:cs typeface="Consolas" panose="020B0609020204030204" pitchFamily="49" charset="0"/>
              </a:rPr>
              <a:t>MyComponent.razor</a:t>
            </a:r>
            <a:endParaRPr lang="en-GB" sz="1800" dirty="0">
              <a:solidFill>
                <a:srgbClr val="00B050"/>
              </a:solidFill>
              <a:latin typeface="Consolas" panose="020B0609020204030204" pitchFamily="49" charset="0"/>
              <a:cs typeface="Consolas" panose="020B0609020204030204" pitchFamily="49" charset="0"/>
            </a:endParaRPr>
          </a:p>
          <a:p>
            <a:endParaRPr lang="en-GB" dirty="0">
              <a:solidFill>
                <a:srgbClr val="569CD6"/>
              </a:solidFill>
              <a:effectLst/>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       &lt;</a:t>
            </a:r>
            <a:r>
              <a:rPr lang="en-GB" dirty="0">
                <a:solidFill>
                  <a:srgbClr val="9CDCFE"/>
                </a:solidFill>
                <a:effectLst/>
                <a:latin typeface="Consolas" panose="020B0609020204030204" pitchFamily="49" charset="0"/>
                <a:cs typeface="Consolas" panose="020B0609020204030204" pitchFamily="49" charset="0"/>
              </a:rPr>
              <a:t>p</a:t>
            </a:r>
            <a:r>
              <a:rPr lang="en-GB" dirty="0">
                <a:solidFill>
                  <a:srgbClr val="569CD6"/>
                </a:solidFill>
                <a:effectLst/>
                <a:latin typeface="Consolas" panose="020B0609020204030204" pitchFamily="49" charset="0"/>
                <a:cs typeface="Consolas" panose="020B0609020204030204" pitchFamily="49" charset="0"/>
              </a:rPr>
              <a:t>&gt;</a:t>
            </a:r>
            <a:r>
              <a:rPr lang="en-GB" dirty="0">
                <a:solidFill>
                  <a:srgbClr val="D4D4D4"/>
                </a:solidFill>
                <a:latin typeface="Consolas" panose="020B0609020204030204" pitchFamily="49" charset="0"/>
                <a:cs typeface="Consolas" panose="020B0609020204030204" pitchFamily="49" charset="0"/>
              </a:rPr>
              <a:t>Hi, I am </a:t>
            </a:r>
            <a:r>
              <a:rPr lang="en-GB" dirty="0">
                <a:solidFill>
                  <a:srgbClr val="DCDCAA"/>
                </a:solidFill>
                <a:latin typeface="Consolas" panose="020B0609020204030204" pitchFamily="49" charset="0"/>
                <a:cs typeface="Consolas" panose="020B0609020204030204" pitchFamily="49" charset="0"/>
              </a:rPr>
              <a:t>@</a:t>
            </a:r>
            <a:r>
              <a:rPr lang="en-GB" dirty="0" err="1">
                <a:solidFill>
                  <a:srgbClr val="DCDCAA"/>
                </a:solidFill>
                <a:latin typeface="Consolas" panose="020B0609020204030204" pitchFamily="49" charset="0"/>
                <a:cs typeface="Consolas" panose="020B0609020204030204" pitchFamily="49" charset="0"/>
              </a:rPr>
              <a:t>MonkeyName</a:t>
            </a:r>
            <a:r>
              <a:rPr lang="en-GB" dirty="0">
                <a:solidFill>
                  <a:srgbClr val="569CD6"/>
                </a:solidFill>
                <a:effectLst/>
                <a:latin typeface="Consolas" panose="020B0609020204030204" pitchFamily="49" charset="0"/>
                <a:cs typeface="Consolas" panose="020B0609020204030204" pitchFamily="49" charset="0"/>
              </a:rPr>
              <a:t>&lt;</a:t>
            </a:r>
            <a:r>
              <a:rPr lang="en-GB" dirty="0">
                <a:solidFill>
                  <a:srgbClr val="9CDCFE"/>
                </a:solidFill>
                <a:effectLst/>
                <a:latin typeface="Consolas" panose="020B0609020204030204" pitchFamily="49" charset="0"/>
                <a:cs typeface="Consolas" panose="020B0609020204030204" pitchFamily="49" charset="0"/>
              </a:rPr>
              <a:t>/p</a:t>
            </a:r>
            <a:r>
              <a:rPr lang="en-GB" dirty="0">
                <a:solidFill>
                  <a:srgbClr val="569CD6"/>
                </a:solidFill>
                <a:effectLst/>
                <a:latin typeface="Consolas" panose="020B0609020204030204" pitchFamily="49" charset="0"/>
                <a:cs typeface="Consolas" panose="020B0609020204030204" pitchFamily="49" charset="0"/>
              </a:rPr>
              <a:t>&gt;</a:t>
            </a: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endParaRPr lang="en-GB" sz="1400" dirty="0">
              <a:solidFill>
                <a:srgbClr val="569CD6"/>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solidFill>
                  <a:srgbClr val="D4D4D4"/>
                </a:solidFill>
                <a:latin typeface="Consolas" panose="020B0609020204030204" pitchFamily="49" charset="0"/>
                <a:cs typeface="Consolas" panose="020B0609020204030204" pitchFamily="49" charset="0"/>
              </a:rPr>
              <a:t>    [</a:t>
            </a:r>
            <a:r>
              <a:rPr lang="en-GB" dirty="0">
                <a:solidFill>
                  <a:srgbClr val="569CD6"/>
                </a:solidFill>
                <a:latin typeface="Consolas" panose="020B0609020204030204" pitchFamily="49" charset="0"/>
                <a:cs typeface="Consolas" panose="020B0609020204030204" pitchFamily="49" charset="0"/>
              </a:rPr>
              <a:t>Parameter</a:t>
            </a:r>
            <a:r>
              <a:rPr lang="en-GB" dirty="0">
                <a:solidFill>
                  <a:srgbClr val="D4D4D4"/>
                </a:solidFill>
                <a:latin typeface="Consolas" panose="020B0609020204030204" pitchFamily="49" charset="0"/>
                <a:cs typeface="Consolas" panose="020B0609020204030204" pitchFamily="49" charset="0"/>
              </a:rPr>
              <a:t>]</a:t>
            </a:r>
            <a:endParaRPr lang="en-GB" dirty="0">
              <a:solidFill>
                <a:srgbClr val="D4D4D4"/>
              </a:solidFill>
              <a:effectLst/>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public</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4EC9B0"/>
                </a:solidFill>
                <a:effectLst/>
                <a:latin typeface="Consolas" panose="020B0609020204030204" pitchFamily="49" charset="0"/>
                <a:cs typeface="Consolas" panose="020B0609020204030204" pitchFamily="49" charset="0"/>
              </a:rPr>
              <a:t>string</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latin typeface="Consolas" panose="020B0609020204030204" pitchFamily="49" charset="0"/>
                <a:cs typeface="Consolas" panose="020B0609020204030204" pitchFamily="49" charset="0"/>
              </a:rPr>
              <a:t>MonkeyName</a:t>
            </a:r>
            <a:r>
              <a:rPr lang="en-GB" dirty="0">
                <a:solidFill>
                  <a:srgbClr val="DCDCAA"/>
                </a:solidFill>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get</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set</a:t>
            </a:r>
            <a:r>
              <a:rPr lang="en-GB" dirty="0">
                <a:solidFill>
                  <a:srgbClr val="D4D4D4"/>
                </a:solidFill>
                <a:effectLst/>
                <a:latin typeface="Consolas" panose="020B0609020204030204" pitchFamily="49" charset="0"/>
                <a:cs typeface="Consolas" panose="020B0609020204030204" pitchFamily="49" charset="0"/>
              </a:rPr>
              <a:t>; }</a:t>
            </a:r>
          </a:p>
          <a:p>
            <a:r>
              <a:rPr lang="en-GB" dirty="0">
                <a:solidFill>
                  <a:srgbClr val="D4D4D4"/>
                </a:solidFill>
                <a:effectLst/>
                <a:latin typeface="Consolas" panose="020B0609020204030204" pitchFamily="49" charset="0"/>
                <a:cs typeface="Consolas" panose="020B0609020204030204" pitchFamily="49" charset="0"/>
              </a:rPr>
              <a:t>}</a:t>
            </a:r>
          </a:p>
          <a:p>
            <a:endParaRPr lang="en-GB" dirty="0">
              <a:solidFill>
                <a:srgbClr val="D4D4D4"/>
              </a:solidFill>
              <a:latin typeface="Consolas" panose="020B0609020204030204" pitchFamily="49" charset="0"/>
              <a:cs typeface="Consolas" panose="020B0609020204030204" pitchFamily="49" charset="0"/>
            </a:endParaRPr>
          </a:p>
          <a:p>
            <a:endParaRPr lang="en-GB" dirty="0">
              <a:solidFill>
                <a:srgbClr val="D4D4D4"/>
              </a:solidFill>
              <a:latin typeface="Consolas" panose="020B0609020204030204" pitchFamily="49" charset="0"/>
              <a:cs typeface="Consolas" panose="020B0609020204030204" pitchFamily="49" charset="0"/>
            </a:endParaRPr>
          </a:p>
          <a:p>
            <a:r>
              <a:rPr lang="en-GB" dirty="0">
                <a:solidFill>
                  <a:srgbClr val="00B050"/>
                </a:solidFill>
                <a:effectLst/>
                <a:latin typeface="Consolas" panose="020B0609020204030204" pitchFamily="49" charset="0"/>
                <a:cs typeface="Consolas" panose="020B0609020204030204" pitchFamily="49" charset="0"/>
              </a:rPr>
              <a:t>// </a:t>
            </a:r>
            <a:r>
              <a:rPr lang="en-GB" dirty="0" err="1">
                <a:solidFill>
                  <a:srgbClr val="00B050"/>
                </a:solidFill>
                <a:effectLst/>
                <a:latin typeface="Consolas" panose="020B0609020204030204" pitchFamily="49" charset="0"/>
                <a:cs typeface="Consolas" panose="020B0609020204030204" pitchFamily="49" charset="0"/>
              </a:rPr>
              <a:t>AnotherPage.razor</a:t>
            </a:r>
            <a:endParaRPr lang="en-GB" dirty="0">
              <a:solidFill>
                <a:srgbClr val="00B050"/>
              </a:solidFill>
              <a:effectLst/>
              <a:latin typeface="Consolas" panose="020B0609020204030204" pitchFamily="49" charset="0"/>
              <a:cs typeface="Consolas" panose="020B0609020204030204" pitchFamily="49" charset="0"/>
            </a:endParaRPr>
          </a:p>
          <a:p>
            <a:r>
              <a:rPr lang="en-GB" dirty="0">
                <a:solidFill>
                  <a:srgbClr val="569CD6"/>
                </a:solidFill>
                <a:latin typeface="Consolas" panose="020B0609020204030204" pitchFamily="49" charset="0"/>
                <a:cs typeface="Consolas" panose="020B0609020204030204" pitchFamily="49" charset="0"/>
              </a:rPr>
              <a:t>&lt;</a:t>
            </a:r>
            <a:r>
              <a:rPr lang="en-GB" dirty="0" err="1">
                <a:solidFill>
                  <a:srgbClr val="9CDCFE"/>
                </a:solidFill>
                <a:latin typeface="Consolas" panose="020B0609020204030204" pitchFamily="49" charset="0"/>
                <a:cs typeface="Consolas" panose="020B0609020204030204" pitchFamily="49" charset="0"/>
              </a:rPr>
              <a:t>MyComponent</a:t>
            </a:r>
            <a:r>
              <a:rPr lang="en-GB" dirty="0">
                <a:solidFill>
                  <a:srgbClr val="9CDCFE"/>
                </a:solidFill>
                <a:latin typeface="Consolas" panose="020B0609020204030204" pitchFamily="49" charset="0"/>
                <a:cs typeface="Consolas" panose="020B0609020204030204" pitchFamily="49" charset="0"/>
              </a:rPr>
              <a:t> </a:t>
            </a:r>
            <a:r>
              <a:rPr lang="en-GB" dirty="0" err="1">
                <a:solidFill>
                  <a:srgbClr val="DCDCAA"/>
                </a:solidFill>
                <a:latin typeface="Consolas" panose="020B0609020204030204" pitchFamily="49" charset="0"/>
                <a:cs typeface="Consolas" panose="020B0609020204030204" pitchFamily="49" charset="0"/>
              </a:rPr>
              <a:t>MonkeyName</a:t>
            </a:r>
            <a:r>
              <a:rPr lang="en-GB" dirty="0">
                <a:solidFill>
                  <a:srgbClr val="D4D4D4"/>
                </a:solidFill>
                <a:latin typeface="Consolas" panose="020B0609020204030204" pitchFamily="49" charset="0"/>
                <a:cs typeface="Consolas" panose="020B0609020204030204" pitchFamily="49" charset="0"/>
              </a:rPr>
              <a:t>=</a:t>
            </a:r>
            <a:r>
              <a:rPr lang="en-US" dirty="0">
                <a:solidFill>
                  <a:srgbClr val="CE9178"/>
                </a:solidFill>
                <a:effectLst/>
                <a:latin typeface="Consolas" panose="020B0609020204030204" pitchFamily="49" charset="0"/>
                <a:cs typeface="Consolas" panose="020B0609020204030204" pitchFamily="49" charset="0"/>
              </a:rPr>
              <a:t>"</a:t>
            </a:r>
            <a:r>
              <a:rPr lang="en-GB" dirty="0">
                <a:solidFill>
                  <a:srgbClr val="CE9178"/>
                </a:solidFill>
                <a:latin typeface="Consolas" panose="020B0609020204030204" pitchFamily="49" charset="0"/>
                <a:cs typeface="Consolas" panose="020B0609020204030204" pitchFamily="49" charset="0"/>
              </a:rPr>
              <a:t>IR Baboon</a:t>
            </a:r>
            <a:r>
              <a:rPr lang="en-US">
                <a:solidFill>
                  <a:srgbClr val="CE9178"/>
                </a:solidFill>
                <a:effectLst/>
                <a:latin typeface="Consolas" panose="020B0609020204030204" pitchFamily="49" charset="0"/>
                <a:cs typeface="Consolas" panose="020B0609020204030204" pitchFamily="49" charset="0"/>
              </a:rPr>
              <a:t>"</a:t>
            </a:r>
            <a:r>
              <a:rPr lang="en-GB">
                <a:solidFill>
                  <a:srgbClr val="569CD6"/>
                </a:solidFill>
                <a:latin typeface="Consolas" panose="020B0609020204030204" pitchFamily="49" charset="0"/>
                <a:cs typeface="Consolas" panose="020B0609020204030204" pitchFamily="49" charset="0"/>
              </a:rPr>
              <a:t>&gt;</a:t>
            </a:r>
            <a:endParaRPr lang="en-US" dirty="0">
              <a:solidFill>
                <a:srgbClr val="569CD6"/>
              </a:solidFill>
              <a:effectLst/>
              <a:latin typeface="Consolas" panose="020B0609020204030204" pitchFamily="49" charset="0"/>
              <a:cs typeface="Consolas" panose="020B0609020204030204" pitchFamily="49" charset="0"/>
            </a:endParaRPr>
          </a:p>
        </p:txBody>
      </p:sp>
      <p:sp>
        <p:nvSpPr>
          <p:cNvPr id="11" name="Left-right Arrow 10">
            <a:extLst>
              <a:ext uri="{FF2B5EF4-FFF2-40B4-BE49-F238E27FC236}">
                <a16:creationId xmlns:a16="http://schemas.microsoft.com/office/drawing/2014/main" id="{239CB003-E340-0F13-EBFC-708EC25E916D}"/>
              </a:ext>
            </a:extLst>
          </p:cNvPr>
          <p:cNvSpPr/>
          <p:nvPr/>
        </p:nvSpPr>
        <p:spPr>
          <a:xfrm rot="5400000">
            <a:off x="3997839" y="3433016"/>
            <a:ext cx="918415" cy="506350"/>
          </a:xfrm>
          <a:prstGeom prst="leftRightArrow">
            <a:avLst/>
          </a:prstGeom>
          <a:solidFill>
            <a:srgbClr val="FF0000"/>
          </a:solidFill>
          <a:ln w="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Left-right Arrow 2">
            <a:extLst>
              <a:ext uri="{FF2B5EF4-FFF2-40B4-BE49-F238E27FC236}">
                <a16:creationId xmlns:a16="http://schemas.microsoft.com/office/drawing/2014/main" id="{46AA0476-5E29-6876-47D4-61B34D75342D}"/>
              </a:ext>
            </a:extLst>
          </p:cNvPr>
          <p:cNvSpPr/>
          <p:nvPr/>
        </p:nvSpPr>
        <p:spPr>
          <a:xfrm rot="5400000">
            <a:off x="3997840" y="4889428"/>
            <a:ext cx="918414" cy="506350"/>
          </a:xfrm>
          <a:prstGeom prst="leftRightArrow">
            <a:avLst/>
          </a:prstGeom>
          <a:solidFill>
            <a:srgbClr val="FF0000"/>
          </a:solidFill>
          <a:ln w="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03972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2 – </a:t>
            </a:r>
            <a:br>
              <a:rPr lang="en-US" dirty="0"/>
            </a:br>
            <a:r>
              <a:rPr lang="en-US" dirty="0"/>
              <a:t>Add Monkey Dialog</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https://aka.ms/blazor-hybrid-workshop</a:t>
            </a:r>
            <a:r>
              <a:rPr lang="en-US" dirty="0"/>
              <a:t> </a:t>
            </a:r>
          </a:p>
        </p:txBody>
      </p:sp>
    </p:spTree>
    <p:extLst>
      <p:ext uri="{BB962C8B-B14F-4D97-AF65-F5344CB8AC3E}">
        <p14:creationId xmlns:p14="http://schemas.microsoft.com/office/powerpoint/2010/main" val="161711233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313</TotalTime>
  <Words>464</Words>
  <Application>Microsoft Macintosh PowerPoint</Application>
  <PresentationFormat>Widescreen</PresentationFormat>
  <Paragraphs>63</Paragraphs>
  <Slides>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Calibri</vt:lpstr>
      <vt:lpstr>Consolas</vt:lpstr>
      <vt:lpstr>Open Sans</vt:lpstr>
      <vt:lpstr>Space Grotesk Medium</vt:lpstr>
      <vt:lpstr>1_Office Theme</vt:lpstr>
      <vt:lpstr>Build Native Cross-Platform apps with .NET MAUI &amp; Blazor Hybrid Workshop</vt:lpstr>
      <vt:lpstr>Event Handling</vt:lpstr>
      <vt:lpstr>Fluent UI Blazor Components</vt:lpstr>
      <vt:lpstr>Data Binding</vt:lpstr>
      <vt:lpstr>Component Parameters</vt:lpstr>
      <vt:lpstr>Part 2 –  Add Monkey Dialog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37</cp:revision>
  <dcterms:created xsi:type="dcterms:W3CDTF">2024-06-09T16:53:08Z</dcterms:created>
  <dcterms:modified xsi:type="dcterms:W3CDTF">2024-08-22T08:58:44Z</dcterms:modified>
</cp:coreProperties>
</file>